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0" r:id="rId2"/>
    <p:sldId id="256" r:id="rId3"/>
    <p:sldId id="257" r:id="rId4"/>
    <p:sldId id="289" r:id="rId5"/>
    <p:sldId id="258" r:id="rId6"/>
    <p:sldId id="272" r:id="rId7"/>
    <p:sldId id="273" r:id="rId8"/>
    <p:sldId id="281" r:id="rId9"/>
    <p:sldId id="274" r:id="rId10"/>
    <p:sldId id="275" r:id="rId11"/>
    <p:sldId id="265" r:id="rId12"/>
    <p:sldId id="266" r:id="rId13"/>
    <p:sldId id="267" r:id="rId14"/>
    <p:sldId id="264" r:id="rId15"/>
    <p:sldId id="288" r:id="rId16"/>
    <p:sldId id="278" r:id="rId17"/>
    <p:sldId id="279" r:id="rId18"/>
    <p:sldId id="283" r:id="rId19"/>
    <p:sldId id="284" r:id="rId20"/>
    <p:sldId id="260" r:id="rId21"/>
    <p:sldId id="280" r:id="rId22"/>
    <p:sldId id="268" r:id="rId23"/>
    <p:sldId id="269" r:id="rId24"/>
    <p:sldId id="270" r:id="rId25"/>
    <p:sldId id="286" r:id="rId26"/>
    <p:sldId id="287" r:id="rId27"/>
    <p:sldId id="277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45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8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6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51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5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9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6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3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7C5B6-0762-4843-BC9A-CBCDEE6F8D9D}" type="datetimeFigureOut">
              <a:rPr lang="en-US" smtClean="0"/>
              <a:t>16/11/17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8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Relationship Id="rId3" Type="http://schemas.openxmlformats.org/officeDocument/2006/relationships/image" Target="../media/image14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4" Type="http://schemas.openxmlformats.org/officeDocument/2006/relationships/image" Target="../media/image7.tiff"/><Relationship Id="rId5" Type="http://schemas.openxmlformats.org/officeDocument/2006/relationships/image" Target="../media/image17.tiff"/><Relationship Id="rId6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"/><Relationship Id="rId3" Type="http://schemas.openxmlformats.org/officeDocument/2006/relationships/image" Target="../media/image1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24.png"/><Relationship Id="rId6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4" Type="http://schemas.openxmlformats.org/officeDocument/2006/relationships/image" Target="../media/image7.tiff"/><Relationship Id="rId5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374"/>
            <a:ext cx="9144000" cy="5294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94734"/>
            <a:ext cx="191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Nr of participants </a:t>
            </a:r>
          </a:p>
          <a:p>
            <a:pPr algn="ctr"/>
            <a:r>
              <a:rPr lang="en-US" dirty="0" smtClean="0"/>
              <a:t>Collected:      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2210" y="5494734"/>
            <a:ext cx="63724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0                1               2               3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291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Behaviour</a:t>
            </a:r>
            <a:r>
              <a:rPr lang="en-US" sz="2400" dirty="0" smtClean="0"/>
              <a:t> during schedule</a:t>
            </a:r>
            <a:endParaRPr lang="en-US" sz="2400" dirty="0"/>
          </a:p>
        </p:txBody>
      </p:sp>
      <p:pic>
        <p:nvPicPr>
          <p:cNvPr id="2" name="Picture 1" descr="BeliefandACCU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6582"/>
            <a:ext cx="9144000" cy="61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9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Parse a single </a:t>
            </a:r>
            <a:r>
              <a:rPr lang="en-US" sz="2400" dirty="0" err="1" smtClean="0"/>
              <a:t>behaviour</a:t>
            </a:r>
            <a:r>
              <a:rPr lang="en-US" sz="2400" dirty="0" smtClean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-138307" y="3291356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</a:t>
            </a:r>
            <a:r>
              <a:rPr lang="en-US" dirty="0" smtClean="0"/>
              <a:t>Prediction = </a:t>
            </a:r>
            <a:r>
              <a:rPr lang="en-US" dirty="0"/>
              <a:t>Old </a:t>
            </a:r>
            <a:r>
              <a:rPr lang="en-US" dirty="0" smtClean="0"/>
              <a:t>Prediction </a:t>
            </a:r>
            <a:r>
              <a:rPr lang="en-US" dirty="0"/>
              <a:t>+ </a:t>
            </a:r>
            <a:r>
              <a:rPr lang="en-US" dirty="0" err="1"/>
              <a:t>LearningRate</a:t>
            </a:r>
            <a:r>
              <a:rPr lang="en-US" dirty="0"/>
              <a:t> x </a:t>
            </a:r>
            <a:r>
              <a:rPr lang="en-US" dirty="0" err="1"/>
              <a:t>PredictionError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42184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A) Learn the prediction (outcome yes/no):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36102" r="6963" b="34582"/>
          <a:stretch/>
        </p:blipFill>
        <p:spPr bwMode="auto">
          <a:xfrm>
            <a:off x="1006070" y="3763398"/>
            <a:ext cx="5473700" cy="137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35016" r="7166" b="35125"/>
          <a:stretch/>
        </p:blipFill>
        <p:spPr bwMode="auto">
          <a:xfrm>
            <a:off x="1006070" y="4953349"/>
            <a:ext cx="5461000" cy="139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9770" y="3948498"/>
            <a:ext cx="186203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learning rate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Low learning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25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Parse a single </a:t>
            </a:r>
            <a:r>
              <a:rPr lang="en-US" sz="2400" dirty="0" err="1" smtClean="0"/>
              <a:t>behaviour</a:t>
            </a:r>
            <a:r>
              <a:rPr lang="en-US" sz="2400" dirty="0" smtClean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480041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B) Combine the prediction with the magnitudes: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-915500" y="3255134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Utility = Prediction *Magnitude</a:t>
            </a:r>
            <a:endParaRPr lang="en-US" dirty="0"/>
          </a:p>
        </p:txBody>
      </p:sp>
      <p:pic>
        <p:nvPicPr>
          <p:cNvPr id="11" name="Picture 10" descr="Scheduleillustration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35129" r="7414" b="2877"/>
          <a:stretch/>
        </p:blipFill>
        <p:spPr>
          <a:xfrm>
            <a:off x="796682" y="3850813"/>
            <a:ext cx="7503088" cy="26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32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Parse a single </a:t>
            </a:r>
            <a:r>
              <a:rPr lang="en-US" sz="2400" dirty="0" err="1" smtClean="0"/>
              <a:t>behaviour</a:t>
            </a:r>
            <a:r>
              <a:rPr lang="en-US" sz="2400" dirty="0" smtClean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27494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C) Make choice probability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5339" r="7370" b="3084"/>
          <a:stretch/>
        </p:blipFill>
        <p:spPr bwMode="auto">
          <a:xfrm>
            <a:off x="1199440" y="3315464"/>
            <a:ext cx="3919672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9580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2" y="5068869"/>
            <a:ext cx="3628305" cy="959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Parse a single </a:t>
            </a:r>
            <a:r>
              <a:rPr lang="en-US" sz="2400" dirty="0" err="1" smtClean="0"/>
              <a:t>behaviour</a:t>
            </a:r>
            <a:r>
              <a:rPr lang="en-US" sz="2400" dirty="0" smtClean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-138307" y="3291356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</a:t>
            </a:r>
            <a:r>
              <a:rPr lang="en-US" dirty="0" smtClean="0"/>
              <a:t>Prediction = </a:t>
            </a:r>
            <a:r>
              <a:rPr lang="en-US" dirty="0"/>
              <a:t>Old </a:t>
            </a:r>
            <a:r>
              <a:rPr lang="en-US" dirty="0" smtClean="0"/>
              <a:t>Prediction </a:t>
            </a:r>
            <a:r>
              <a:rPr lang="en-US" dirty="0"/>
              <a:t>+ </a:t>
            </a:r>
            <a:r>
              <a:rPr lang="en-US" dirty="0" err="1"/>
              <a:t>LearningRate</a:t>
            </a:r>
            <a:r>
              <a:rPr lang="en-US" dirty="0"/>
              <a:t> x </a:t>
            </a:r>
            <a:r>
              <a:rPr lang="en-US" dirty="0" err="1"/>
              <a:t>PredictionError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624424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A) Learn the prediction (outcome yes/no):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B) Combine the prediction with the magnitudes: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C) Make choice probability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[Simulation only: D) Translate probability into an actual choice]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-915500" y="4323995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Utility = Prediction *Magnitude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96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4633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Work through Handout until </a:t>
            </a:r>
            <a:r>
              <a:rPr lang="en-US" sz="4000" b="1" dirty="0" smtClean="0"/>
              <a:t>‘The Importance of playing around with a model’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26639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457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What is a free parameter in a model?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Any suggestions?</a:t>
            </a:r>
          </a:p>
          <a:p>
            <a:pPr algn="ctr"/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366311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free parameter is a parameter in a model that is ‘free’ i.e. take on any value but often within a confined range of possibilities (e.g. learning rates vary between 0 and 1).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Because they are free they need to be fit to the data.  </a:t>
            </a:r>
          </a:p>
        </p:txBody>
      </p:sp>
    </p:spTree>
    <p:extLst>
      <p:ext uri="{BB962C8B-B14F-4D97-AF65-F5344CB8AC3E}">
        <p14:creationId xmlns:p14="http://schemas.microsoft.com/office/powerpoint/2010/main" val="252635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Model Fitting Procedure (</a:t>
            </a:r>
            <a:r>
              <a:rPr lang="en-US" sz="2400" dirty="0" err="1" smtClean="0"/>
              <a:t>fminsearch</a:t>
            </a:r>
            <a:r>
              <a:rPr lang="en-US" sz="2400" dirty="0" smtClean="0"/>
              <a:t>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Minimizing negative log likelihood, i.e. finding the model with the highest probability given the </a:t>
            </a:r>
            <a:r>
              <a:rPr lang="en-US" sz="2400" dirty="0" smtClean="0"/>
              <a:t>data [p(</a:t>
            </a:r>
            <a:r>
              <a:rPr lang="en-US" sz="2400" dirty="0" err="1" smtClean="0"/>
              <a:t>Data|Model</a:t>
            </a:r>
            <a:r>
              <a:rPr lang="en-US" sz="2400" dirty="0" smtClean="0"/>
              <a:t>)]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1059792" y="1886820"/>
            <a:ext cx="7966429" cy="4647111"/>
            <a:chOff x="1059792" y="1886820"/>
            <a:chExt cx="7966429" cy="4647111"/>
          </a:xfrm>
        </p:grpSpPr>
        <p:pic>
          <p:nvPicPr>
            <p:cNvPr id="3" name="Picture 2" descr="grad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00" r="5470" b="6871"/>
            <a:stretch/>
          </p:blipFill>
          <p:spPr>
            <a:xfrm>
              <a:off x="1059792" y="1886820"/>
              <a:ext cx="7966429" cy="462959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583793" y="6166069"/>
              <a:ext cx="744483" cy="36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579710" y="5815724"/>
              <a:ext cx="744483" cy="36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0069" y="6147082"/>
            <a:ext cx="268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Parameter one (e.g. alpha)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60967" y="6195848"/>
            <a:ext cx="308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Parameter two (e.g. inverse T)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1315932" y="4083550"/>
            <a:ext cx="37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 log likelihood (badness of fit)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21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ctualSchedul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94" y="641712"/>
            <a:ext cx="9144000" cy="45148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4111" y="641711"/>
            <a:ext cx="4524993" cy="451488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4859" y="197533"/>
            <a:ext cx="159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1 - stable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98707" y="641711"/>
            <a:ext cx="4019477" cy="4514889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45302" y="197533"/>
            <a:ext cx="17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Block 2 - volatile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0858" y="5437084"/>
            <a:ext cx="853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Reason for designing the experiment (Hypothesis):</a:t>
            </a:r>
          </a:p>
          <a:p>
            <a:r>
              <a:rPr lang="en-US" sz="2400" dirty="0" smtClean="0"/>
              <a:t>Are people sensitive to how stable the environment is (-&gt;Bayesian)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527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2637"/>
            <a:ext cx="8229600" cy="1143000"/>
          </a:xfrm>
        </p:spPr>
        <p:txBody>
          <a:bodyPr/>
          <a:lstStyle/>
          <a:p>
            <a:r>
              <a:rPr lang="en-US" dirty="0" smtClean="0"/>
              <a:t>How to </a:t>
            </a:r>
            <a:r>
              <a:rPr lang="en-US" dirty="0" err="1" smtClean="0"/>
              <a:t>analyse</a:t>
            </a:r>
            <a:r>
              <a:rPr lang="en-US" dirty="0" smtClean="0"/>
              <a:t> your (real) data?</a:t>
            </a:r>
            <a:endParaRPr lang="en-US" dirty="0"/>
          </a:p>
        </p:txBody>
      </p:sp>
      <p:pic>
        <p:nvPicPr>
          <p:cNvPr id="4" name="Picture 3" descr="BlockedAcc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52751" b="49573"/>
          <a:stretch/>
        </p:blipFill>
        <p:spPr>
          <a:xfrm>
            <a:off x="0" y="856591"/>
            <a:ext cx="3094750" cy="2718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1116" y="777822"/>
            <a:ext cx="58528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 smtClean="0"/>
              <a:t>Bin your data</a:t>
            </a:r>
          </a:p>
          <a:p>
            <a:r>
              <a:rPr lang="en-US" sz="2400" dirty="0" smtClean="0"/>
              <a:t>(i.e. split according to some criterion)</a:t>
            </a:r>
          </a:p>
          <a:p>
            <a:endParaRPr lang="en-US" sz="2400" dirty="0"/>
          </a:p>
          <a:p>
            <a:r>
              <a:rPr lang="en-US" sz="2400" dirty="0" smtClean="0"/>
              <a:t>What is the problem?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Averages ignore features or actual interest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More sensitive averages: not many trials left to average over</a:t>
            </a:r>
            <a:endParaRPr lang="en-US" sz="2400" dirty="0"/>
          </a:p>
        </p:txBody>
      </p:sp>
      <p:pic>
        <p:nvPicPr>
          <p:cNvPr id="6" name="Picture 5" descr="ActualSchedul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94" y="3402422"/>
            <a:ext cx="6998580" cy="34555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0275" y="4199993"/>
            <a:ext cx="1334476" cy="47784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08909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77406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45315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25797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06867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2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Paths in </a:t>
            </a:r>
            <a:r>
              <a:rPr lang="en-US" sz="2400" dirty="0" err="1" smtClean="0"/>
              <a:t>Matlab</a:t>
            </a:r>
            <a:r>
              <a:rPr lang="en-US" sz="2400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In </a:t>
            </a:r>
            <a:r>
              <a:rPr lang="en-US" dirty="0" err="1" smtClean="0"/>
              <a:t>matlab</a:t>
            </a:r>
            <a:r>
              <a:rPr lang="en-US" dirty="0" smtClean="0"/>
              <a:t> it is often important to know about/define paths. Paths are simply where a 	certain piece of information (e.g. script or data) is located. In </a:t>
            </a:r>
            <a:r>
              <a:rPr lang="en-US" dirty="0" err="1" smtClean="0"/>
              <a:t>matlab</a:t>
            </a:r>
            <a:r>
              <a:rPr lang="en-US" dirty="0" smtClean="0"/>
              <a:t> paths are often just simple strings (e.g. C:/Data/</a:t>
            </a:r>
            <a:r>
              <a:rPr lang="en-US" dirty="0" err="1" smtClean="0"/>
              <a:t>AdvancedPractical</a:t>
            </a:r>
            <a:r>
              <a:rPr lang="en-US" dirty="0" smtClean="0"/>
              <a:t>/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" y="1500893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Load or use things in </a:t>
            </a:r>
            <a:r>
              <a:rPr lang="en-US" sz="2400" dirty="0" err="1" smtClean="0"/>
              <a:t>Matlab</a:t>
            </a:r>
            <a:r>
              <a:rPr lang="en-US" sz="2400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In order to load data or run scripts you need to know where they are i.e. know the path. 	Otherwise </a:t>
            </a:r>
            <a:r>
              <a:rPr lang="en-US" dirty="0" err="1" smtClean="0"/>
              <a:t>matlab</a:t>
            </a:r>
            <a:r>
              <a:rPr lang="en-US" dirty="0" smtClean="0"/>
              <a:t> has only access to its overall library (i.e. known scripts) and the folder it 	is currently in. If you don</a:t>
            </a:r>
            <a:r>
              <a:rPr lang="mr-IN" dirty="0" smtClean="0"/>
              <a:t>’</a:t>
            </a:r>
            <a:r>
              <a:rPr lang="en-US" dirty="0" smtClean="0"/>
              <a:t>t know where </a:t>
            </a:r>
            <a:r>
              <a:rPr lang="en-US" dirty="0" err="1" smtClean="0"/>
              <a:t>matlab</a:t>
            </a:r>
            <a:r>
              <a:rPr lang="en-US" dirty="0"/>
              <a:t> </a:t>
            </a:r>
            <a:r>
              <a:rPr lang="en-US" dirty="0" smtClean="0"/>
              <a:t>currently is, just check on top of your 	command console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" y="3289518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Define things in </a:t>
            </a:r>
            <a:r>
              <a:rPr lang="en-US" sz="2400" dirty="0" err="1" smtClean="0"/>
              <a:t>Matlab</a:t>
            </a:r>
            <a:r>
              <a:rPr lang="en-US" sz="2400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Generally speaking, in </a:t>
            </a:r>
            <a:r>
              <a:rPr lang="en-US" dirty="0" err="1" smtClean="0"/>
              <a:t>matlab</a:t>
            </a:r>
            <a:r>
              <a:rPr lang="en-US" dirty="0"/>
              <a:t> </a:t>
            </a:r>
            <a:r>
              <a:rPr lang="en-US" dirty="0" smtClean="0"/>
              <a:t>whatever is written on the left of an equation is something 	you are declaring or defining. Make sure to use sensible names so that your code remains 	</a:t>
            </a:r>
            <a:r>
              <a:rPr lang="en-US" dirty="0" err="1" smtClean="0"/>
              <a:t>readible</a:t>
            </a:r>
            <a:r>
              <a:rPr lang="en-US" dirty="0" smtClean="0"/>
              <a:t> to other and yourself months later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48563"/>
            <a:ext cx="9143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Management/Hierarchies:</a:t>
            </a:r>
          </a:p>
          <a:p>
            <a:r>
              <a:rPr lang="en-US" dirty="0"/>
              <a:t>	</a:t>
            </a:r>
            <a:r>
              <a:rPr lang="en-US" dirty="0" smtClean="0"/>
              <a:t>Slightly more advanced but eternally useful is knowing about good data organization. It 	</a:t>
            </a:r>
            <a:r>
              <a:rPr lang="en-US" dirty="0" err="1" smtClean="0"/>
              <a:t>matlab</a:t>
            </a:r>
            <a:r>
              <a:rPr lang="en-US" dirty="0" smtClean="0"/>
              <a:t> it is possible to organize your data in hierarchies (often in form of structures).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4148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know your </a:t>
            </a:r>
            <a:r>
              <a:rPr lang="en-US" dirty="0" err="1" smtClean="0"/>
              <a:t>modelling</a:t>
            </a:r>
            <a:r>
              <a:rPr lang="en-US" dirty="0" smtClean="0"/>
              <a:t> is valid?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4959" y="1597003"/>
            <a:ext cx="8909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Know the ‘ground truth’: can check whether your task and analysis work:</a:t>
            </a:r>
          </a:p>
          <a:p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66" y="2252037"/>
            <a:ext cx="7976334" cy="4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1" t="5339" r="7370" b="3084"/>
          <a:stretch/>
        </p:blipFill>
        <p:spPr bwMode="auto">
          <a:xfrm>
            <a:off x="344449" y="3856182"/>
            <a:ext cx="3919672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15" t="5157" r="7980" b="2824"/>
          <a:stretch/>
        </p:blipFill>
        <p:spPr bwMode="auto">
          <a:xfrm>
            <a:off x="4583660" y="3856182"/>
            <a:ext cx="3898401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66332" y="1019079"/>
            <a:ext cx="5473700" cy="137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66332" y="2209030"/>
            <a:ext cx="5461000" cy="139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Simulating agents</a:t>
            </a:r>
          </a:p>
          <a:p>
            <a:pPr algn="ctr"/>
            <a:endParaRPr lang="en-US" sz="24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53042" y="1301089"/>
            <a:ext cx="18755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One alpha</a:t>
            </a:r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 smtClean="0"/>
              <a:t>Two alphas</a:t>
            </a:r>
            <a:endParaRPr lang="en-US" sz="2800" b="1" dirty="0"/>
          </a:p>
        </p:txBody>
      </p:sp>
      <p:pic>
        <p:nvPicPr>
          <p:cNvPr id="3" name="Picture 2" descr="SoftNew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3" y="3593866"/>
            <a:ext cx="4352178" cy="32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65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Parameter Recovery using simulations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809970" y="803016"/>
            <a:ext cx="263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One alpha agent</a:t>
            </a:r>
            <a:endParaRPr lang="en-US" sz="2800" b="1" dirty="0"/>
          </a:p>
        </p:txBody>
      </p:sp>
      <p:pic>
        <p:nvPicPr>
          <p:cNvPr id="3" name="Picture 2" descr="TwoAlphasOneAlphaMod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699" y="4410421"/>
            <a:ext cx="5923140" cy="24475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421512" y="1504513"/>
            <a:ext cx="996843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α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318" y="1638546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Outcome</a:t>
            </a:r>
          </a:p>
          <a:p>
            <a:pPr algn="ctr"/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4" idx="2"/>
          </p:cNvCxnSpPr>
          <p:nvPr/>
        </p:nvCxnSpPr>
        <p:spPr>
          <a:xfrm>
            <a:off x="1520042" y="1961712"/>
            <a:ext cx="901470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 flipV="1">
            <a:off x="3418355" y="1936289"/>
            <a:ext cx="1094624" cy="254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512979" y="1504512"/>
            <a:ext cx="1454158" cy="9144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Softmax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61761" y="1627005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Choice</a:t>
            </a:r>
          </a:p>
          <a:p>
            <a:pPr algn="ctr"/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967137" y="1936287"/>
            <a:ext cx="1094624" cy="138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29" idx="7"/>
          </p:cNvCxnSpPr>
          <p:nvPr/>
        </p:nvCxnSpPr>
        <p:spPr>
          <a:xfrm flipH="1">
            <a:off x="6176334" y="2273336"/>
            <a:ext cx="1433789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  <a:endCxn id="35" idx="0"/>
          </p:cNvCxnSpPr>
          <p:nvPr/>
        </p:nvCxnSpPr>
        <p:spPr>
          <a:xfrm>
            <a:off x="7610123" y="2273336"/>
            <a:ext cx="0" cy="10607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0864" y="3135202"/>
            <a:ext cx="32274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Recovered/Fit </a:t>
            </a:r>
          </a:p>
          <a:p>
            <a:r>
              <a:rPr lang="en-US" sz="2800" dirty="0" smtClean="0"/>
              <a:t>Parameter estimates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5325475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935139" y="3334110"/>
            <a:ext cx="1349968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Softmax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14557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α</a:t>
            </a:r>
            <a:r>
              <a:rPr lang="en-US" sz="3200" baseline="-25000" dirty="0" smtClean="0">
                <a:solidFill>
                  <a:srgbClr val="000000"/>
                </a:solidFill>
              </a:rPr>
              <a:t>1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>
            <a:stCxn id="17" idx="2"/>
            <a:endCxn id="38" idx="7"/>
          </p:cNvCxnSpPr>
          <p:nvPr/>
        </p:nvCxnSpPr>
        <p:spPr>
          <a:xfrm flipH="1">
            <a:off x="4865416" y="2273336"/>
            <a:ext cx="2744707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29025" y="803016"/>
            <a:ext cx="19621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Simulation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9372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Parameter Recovery using simulations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728187" y="541406"/>
            <a:ext cx="265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Two alpha agent</a:t>
            </a:r>
            <a:endParaRPr lang="en-US" sz="2800" b="1" dirty="0"/>
          </a:p>
        </p:txBody>
      </p:sp>
      <p:sp>
        <p:nvSpPr>
          <p:cNvPr id="4" name="Oval 3"/>
          <p:cNvSpPr/>
          <p:nvPr/>
        </p:nvSpPr>
        <p:spPr>
          <a:xfrm>
            <a:off x="2421512" y="1181346"/>
            <a:ext cx="996843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α</a:t>
            </a:r>
            <a:r>
              <a:rPr lang="en-US" sz="3200" baseline="-25000" dirty="0" smtClean="0">
                <a:solidFill>
                  <a:srgbClr val="000000"/>
                </a:solidFill>
              </a:rPr>
              <a:t>1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318" y="1638546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Outcome</a:t>
            </a:r>
          </a:p>
          <a:p>
            <a:pPr algn="ctr"/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4" idx="2"/>
          </p:cNvCxnSpPr>
          <p:nvPr/>
        </p:nvCxnSpPr>
        <p:spPr>
          <a:xfrm flipV="1">
            <a:off x="1520042" y="1638546"/>
            <a:ext cx="901470" cy="323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16" idx="2"/>
          </p:cNvCxnSpPr>
          <p:nvPr/>
        </p:nvCxnSpPr>
        <p:spPr>
          <a:xfrm>
            <a:off x="3418355" y="1638546"/>
            <a:ext cx="1094624" cy="323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512979" y="1504512"/>
            <a:ext cx="1454158" cy="9144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Softmax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61761" y="1627005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Choice</a:t>
            </a:r>
          </a:p>
          <a:p>
            <a:pPr algn="ctr"/>
            <a:r>
              <a:rPr lang="en-US" dirty="0" smtClean="0"/>
              <a:t>Sequence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967137" y="1936287"/>
            <a:ext cx="1094624" cy="138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29" idx="7"/>
          </p:cNvCxnSpPr>
          <p:nvPr/>
        </p:nvCxnSpPr>
        <p:spPr>
          <a:xfrm flipH="1">
            <a:off x="6176334" y="2273336"/>
            <a:ext cx="1433789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  <a:endCxn id="35" idx="0"/>
          </p:cNvCxnSpPr>
          <p:nvPr/>
        </p:nvCxnSpPr>
        <p:spPr>
          <a:xfrm>
            <a:off x="7610123" y="2273336"/>
            <a:ext cx="0" cy="10607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0864" y="3135202"/>
            <a:ext cx="32274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Recovered/Fit </a:t>
            </a:r>
          </a:p>
          <a:p>
            <a:r>
              <a:rPr lang="en-US" sz="2800" dirty="0" smtClean="0"/>
              <a:t>Parameter estimates</a:t>
            </a:r>
            <a:endParaRPr lang="en-US" sz="2800" dirty="0"/>
          </a:p>
        </p:txBody>
      </p:sp>
      <p:sp>
        <p:nvSpPr>
          <p:cNvPr id="29" name="Oval 28"/>
          <p:cNvSpPr/>
          <p:nvPr/>
        </p:nvSpPr>
        <p:spPr>
          <a:xfrm>
            <a:off x="5325475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935139" y="3334110"/>
            <a:ext cx="1349968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Softmax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014557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α</a:t>
            </a:r>
            <a:r>
              <a:rPr lang="en-US" sz="3200" baseline="-25000" dirty="0" smtClean="0">
                <a:solidFill>
                  <a:srgbClr val="000000"/>
                </a:solidFill>
              </a:rPr>
              <a:t>1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>
            <a:stCxn id="17" idx="2"/>
            <a:endCxn id="38" idx="7"/>
          </p:cNvCxnSpPr>
          <p:nvPr/>
        </p:nvCxnSpPr>
        <p:spPr>
          <a:xfrm flipH="1">
            <a:off x="4865416" y="2273336"/>
            <a:ext cx="2744707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29025" y="803016"/>
            <a:ext cx="19621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Simulation</a:t>
            </a:r>
            <a:endParaRPr lang="en-US" sz="3200" dirty="0"/>
          </a:p>
        </p:txBody>
      </p:sp>
      <p:pic>
        <p:nvPicPr>
          <p:cNvPr id="20" name="Picture 19" descr="ComplexDataSim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25" b="4522"/>
          <a:stretch/>
        </p:blipFill>
        <p:spPr>
          <a:xfrm>
            <a:off x="2954895" y="4340273"/>
            <a:ext cx="6044016" cy="2517727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421512" y="2284877"/>
            <a:ext cx="996843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>
            <a:stCxn id="9" idx="3"/>
            <a:endCxn id="23" idx="2"/>
          </p:cNvCxnSpPr>
          <p:nvPr/>
        </p:nvCxnSpPr>
        <p:spPr>
          <a:xfrm>
            <a:off x="1520042" y="1961712"/>
            <a:ext cx="901470" cy="78036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6"/>
            <a:endCxn id="16" idx="2"/>
          </p:cNvCxnSpPr>
          <p:nvPr/>
        </p:nvCxnSpPr>
        <p:spPr>
          <a:xfrm flipV="1">
            <a:off x="3418355" y="1961712"/>
            <a:ext cx="1094624" cy="78036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0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Why is Parameter recovery important?</a:t>
            </a:r>
            <a:endParaRPr lang="en-US" sz="2400" dirty="0"/>
          </a:p>
        </p:txBody>
      </p:sp>
      <p:pic>
        <p:nvPicPr>
          <p:cNvPr id="2" name="Picture 1" descr="ComplexDataSi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1789"/>
            <a:ext cx="4281082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38427" y="3652840"/>
            <a:ext cx="554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Two alphas                                                               </a:t>
            </a:r>
            <a:r>
              <a:rPr lang="en-US" b="1" dirty="0"/>
              <a:t>O</a:t>
            </a:r>
            <a:r>
              <a:rPr lang="en-US" b="1" dirty="0" smtClean="0"/>
              <a:t>ne alpha</a:t>
            </a:r>
            <a:endParaRPr lang="en-US" b="1" dirty="0"/>
          </a:p>
        </p:txBody>
      </p:sp>
      <p:pic>
        <p:nvPicPr>
          <p:cNvPr id="3" name="Picture 2" descr="TwoAlphasOneAlphaMode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446" y="3984470"/>
            <a:ext cx="3913534" cy="26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463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Work through Handout until ‘</a:t>
            </a:r>
            <a:r>
              <a:rPr lang="en-US" sz="4000" b="1" dirty="0" smtClean="0"/>
              <a:t>optional regression analysis’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8267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vertMagdebur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83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394149"/>
          </a:xfrm>
        </p:spPr>
        <p:txBody>
          <a:bodyPr/>
          <a:lstStyle/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Y</a:t>
            </a:r>
            <a:r>
              <a:rPr lang="en-US" sz="2400" dirty="0"/>
              <a:t>≈β</a:t>
            </a:r>
            <a:r>
              <a:rPr lang="en-US" sz="2400" baseline="-25000" dirty="0"/>
              <a:t>0</a:t>
            </a:r>
            <a:r>
              <a:rPr lang="en-US" sz="2400" dirty="0"/>
              <a:t> + β</a:t>
            </a:r>
            <a:r>
              <a:rPr lang="en-US" sz="2400" baseline="-25000" dirty="0"/>
              <a:t>1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r>
              <a:rPr lang="en-US" sz="2400" dirty="0"/>
              <a:t> + β</a:t>
            </a:r>
            <a:r>
              <a:rPr lang="en-US" sz="2400" baseline="-25000" dirty="0"/>
              <a:t>2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r>
              <a:rPr lang="en-US" sz="2400" dirty="0"/>
              <a:t> + β</a:t>
            </a:r>
            <a:r>
              <a:rPr lang="en-US" sz="2400" baseline="-25000" dirty="0"/>
              <a:t>3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r>
              <a:rPr lang="en-US" sz="2400" dirty="0"/>
              <a:t> + β</a:t>
            </a:r>
            <a:r>
              <a:rPr lang="en-US" sz="2400" baseline="-25000" dirty="0"/>
              <a:t>4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endParaRPr lang="en-GB" sz="2400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Multiple regression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429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rrelatio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959" y="664048"/>
            <a:ext cx="4537042" cy="3240000"/>
          </a:xfrm>
          <a:prstGeom prst="rect">
            <a:avLst/>
          </a:prstGeom>
        </p:spPr>
      </p:pic>
      <p:pic>
        <p:nvPicPr>
          <p:cNvPr id="9" name="Picture 8" descr="RegressionExampl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64048"/>
            <a:ext cx="4537042" cy="32400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47" t="3738" r="6555" b="6288"/>
          <a:stretch/>
        </p:blipFill>
        <p:spPr bwMode="auto">
          <a:xfrm>
            <a:off x="233989" y="3763818"/>
            <a:ext cx="3906981" cy="3094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41" t="8346" b="8691"/>
          <a:stretch/>
        </p:blipFill>
        <p:spPr bwMode="auto">
          <a:xfrm>
            <a:off x="1092971" y="5338634"/>
            <a:ext cx="2566427" cy="11728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54" t="3233" r="6555" b="6212"/>
          <a:stretch/>
        </p:blipFill>
        <p:spPr bwMode="auto">
          <a:xfrm>
            <a:off x="4274896" y="3802303"/>
            <a:ext cx="4792135" cy="30556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Multiple Regression</a:t>
            </a:r>
          </a:p>
          <a:p>
            <a:pPr algn="ctr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038120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" y="2307411"/>
            <a:ext cx="86885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Debugging in </a:t>
            </a:r>
            <a:r>
              <a:rPr lang="en-US" sz="2400" dirty="0" err="1" smtClean="0"/>
              <a:t>matlab</a:t>
            </a:r>
            <a:r>
              <a:rPr lang="en-US" sz="2400" dirty="0" smtClean="0"/>
              <a:t>:</a:t>
            </a:r>
          </a:p>
          <a:p>
            <a:r>
              <a:rPr lang="en-US" dirty="0"/>
              <a:t>	</a:t>
            </a:r>
            <a:r>
              <a:rPr lang="en-US" b="1" dirty="0" smtClean="0"/>
              <a:t>keyboard</a:t>
            </a:r>
            <a:r>
              <a:rPr lang="en-US" dirty="0" smtClean="0"/>
              <a:t>: only write this in the script. The script will stop where this is written and 	keep all information in its working memory, for you to have access for debugging</a:t>
            </a:r>
          </a:p>
          <a:p>
            <a:r>
              <a:rPr lang="en-US" dirty="0"/>
              <a:t>	</a:t>
            </a:r>
            <a:r>
              <a:rPr lang="en-US" b="1" dirty="0" err="1" smtClean="0"/>
              <a:t>dbstop</a:t>
            </a:r>
            <a:r>
              <a:rPr lang="en-US" b="1" dirty="0" smtClean="0"/>
              <a:t> if error</a:t>
            </a:r>
            <a:r>
              <a:rPr lang="en-US" dirty="0" smtClean="0"/>
              <a:t>: Gives you the debug mode like keyboard, whenever there is an error 	in your code.</a:t>
            </a:r>
          </a:p>
          <a:p>
            <a:r>
              <a:rPr lang="en-US" dirty="0"/>
              <a:t>	</a:t>
            </a:r>
            <a:r>
              <a:rPr lang="en-US" b="1" dirty="0" err="1" smtClean="0"/>
              <a:t>dbcont</a:t>
            </a:r>
            <a:r>
              <a:rPr lang="en-US" dirty="0" smtClean="0"/>
              <a:t>: continues code from where it stopped.</a:t>
            </a:r>
          </a:p>
          <a:p>
            <a:r>
              <a:rPr lang="en-US" dirty="0"/>
              <a:t>	</a:t>
            </a:r>
            <a:r>
              <a:rPr lang="en-US" b="1" dirty="0" err="1" smtClean="0"/>
              <a:t>dbup</a:t>
            </a:r>
            <a:r>
              <a:rPr lang="en-US" dirty="0" smtClean="0"/>
              <a:t>: goes up a function</a:t>
            </a:r>
          </a:p>
          <a:p>
            <a:r>
              <a:rPr lang="en-US" dirty="0"/>
              <a:t>	</a:t>
            </a:r>
            <a:r>
              <a:rPr lang="en-US" b="1" dirty="0" err="1" smtClean="0"/>
              <a:t>dbdown</a:t>
            </a:r>
            <a:r>
              <a:rPr lang="en-US" dirty="0" smtClean="0"/>
              <a:t>: goes down a function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168438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to navigate in </a:t>
            </a:r>
            <a:r>
              <a:rPr lang="en-US" sz="2400" dirty="0" err="1" smtClean="0"/>
              <a:t>matlab</a:t>
            </a:r>
            <a:r>
              <a:rPr lang="en-US" sz="2400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useful commands here are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err="1" smtClean="0"/>
              <a:t>ls</a:t>
            </a:r>
            <a:r>
              <a:rPr lang="en-US" dirty="0" smtClean="0"/>
              <a:t>: show contents of your current working directory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err="1" smtClean="0"/>
              <a:t>pwd</a:t>
            </a:r>
            <a:r>
              <a:rPr lang="en-US" dirty="0" smtClean="0"/>
              <a:t>: show your current/present working directory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cd</a:t>
            </a:r>
            <a:r>
              <a:rPr lang="en-US" dirty="0" smtClean="0"/>
              <a:t>: change your current working directory. Either the complete path or relative to 			where you are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45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0779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why of exploring you model!</a:t>
            </a:r>
            <a:endParaRPr lang="en-US" sz="3200" dirty="0"/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400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0779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 why of exploring you model!</a:t>
            </a:r>
            <a:endParaRPr lang="en-US" sz="3200" dirty="0"/>
          </a:p>
          <a:p>
            <a:pPr algn="ctr"/>
            <a:endParaRPr lang="en-US" sz="3200" dirty="0"/>
          </a:p>
        </p:txBody>
      </p:sp>
      <p:pic>
        <p:nvPicPr>
          <p:cNvPr id="2" name="Picture 1" descr="Slide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9"/>
          <a:stretch/>
        </p:blipFill>
        <p:spPr>
          <a:xfrm>
            <a:off x="0" y="1909379"/>
            <a:ext cx="5162550" cy="2715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8339" y="2325068"/>
            <a:ext cx="3685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model might be too complex for you to predict the effects of changes a specific feature (see complex systems)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63038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Building models forces one to specify everything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20316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try out different solutions to a problem to see how they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7878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optimize your observations to discriminate between models and hypotheses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9569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Its great fun!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745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rners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31" t="3982" b="6819"/>
          <a:stretch/>
        </p:blipFill>
        <p:spPr>
          <a:xfrm>
            <a:off x="654359" y="-23852"/>
            <a:ext cx="7852957" cy="68818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4359" y="1762055"/>
            <a:ext cx="7852957" cy="15789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4359" y="5141076"/>
            <a:ext cx="7852957" cy="15789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3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heduleillustration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81" r="7414" b="2877"/>
          <a:stretch/>
        </p:blipFill>
        <p:spPr>
          <a:xfrm>
            <a:off x="0" y="723624"/>
            <a:ext cx="9024629" cy="5020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Example schedule and choices</a:t>
            </a:r>
          </a:p>
          <a:p>
            <a:pPr algn="ctr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2810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463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Work through Handout until </a:t>
            </a:r>
            <a:r>
              <a:rPr lang="en-US" sz="4000" b="1" dirty="0" smtClean="0"/>
              <a:t>‘creating simulations from the Model’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814505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 133: utility1= ;  </a:t>
            </a:r>
            <a:r>
              <a:rPr lang="en-US" sz="2800" dirty="0">
                <a:solidFill>
                  <a:srgbClr val="008000"/>
                </a:solidFill>
              </a:rPr>
              <a:t>% Tip: use   magOpt1 probOpt1</a:t>
            </a:r>
            <a:endParaRPr lang="en-GB" sz="2800" dirty="0">
              <a:solidFill>
                <a:srgbClr val="008000"/>
              </a:solidFill>
            </a:endParaRPr>
          </a:p>
          <a:p>
            <a:r>
              <a:rPr lang="en-US" sz="2800" dirty="0"/>
              <a:t>Line 134: utility2= ;  </a:t>
            </a:r>
            <a:r>
              <a:rPr lang="en-US" sz="2800" dirty="0">
                <a:solidFill>
                  <a:srgbClr val="008000"/>
                </a:solidFill>
              </a:rPr>
              <a:t>% Tip: use   magOpt1 probOpt1</a:t>
            </a:r>
            <a:endParaRPr lang="en-GB" sz="2800" dirty="0">
              <a:solidFill>
                <a:srgbClr val="008000"/>
              </a:solidFill>
            </a:endParaRPr>
          </a:p>
          <a:p>
            <a:r>
              <a:rPr lang="en-US" sz="2800" dirty="0"/>
              <a:t>Line 141: </a:t>
            </a:r>
            <a:r>
              <a:rPr lang="en-US" sz="2800" dirty="0" err="1"/>
              <a:t>DecisionVariable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008000"/>
                </a:solidFill>
              </a:rPr>
              <a:t>; % Tip: use utility1 and utility2</a:t>
            </a:r>
            <a:endParaRPr lang="en-GB" sz="2800" dirty="0">
              <a:solidFill>
                <a:srgbClr val="008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46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1" t="5339" r="7370" b="3084"/>
          <a:stretch/>
        </p:blipFill>
        <p:spPr bwMode="auto">
          <a:xfrm>
            <a:off x="344449" y="3856182"/>
            <a:ext cx="3919672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15" t="5157" r="7980" b="2824"/>
          <a:stretch/>
        </p:blipFill>
        <p:spPr bwMode="auto">
          <a:xfrm>
            <a:off x="4583660" y="3856182"/>
            <a:ext cx="3898401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272" y="1143293"/>
            <a:ext cx="7118776" cy="2277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Simulating agents</a:t>
            </a:r>
          </a:p>
          <a:p>
            <a:pPr algn="ctr"/>
            <a:endParaRPr lang="en-US" sz="2400" dirty="0" smtClean="0"/>
          </a:p>
        </p:txBody>
      </p:sp>
      <p:pic>
        <p:nvPicPr>
          <p:cNvPr id="3" name="Picture 2" descr="SoftNew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3" y="3593866"/>
            <a:ext cx="4352178" cy="32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41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4325</TotalTime>
  <Words>730</Words>
  <Application>Microsoft Macintosh PowerPoint</Application>
  <PresentationFormat>On-screen Show (4:3)</PresentationFormat>
  <Paragraphs>159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analyse your (real) data?</vt:lpstr>
      <vt:lpstr>How to analyse your (real) data?</vt:lpstr>
      <vt:lpstr>How to analyse your (real) data?</vt:lpstr>
      <vt:lpstr>How to analyse your (real) data?</vt:lpstr>
      <vt:lpstr>PowerPoint Presentation</vt:lpstr>
      <vt:lpstr>PowerPoint Presentation</vt:lpstr>
      <vt:lpstr>PowerPoint Presentation</vt:lpstr>
      <vt:lpstr>PowerPoint Presentation</vt:lpstr>
      <vt:lpstr>How to analyse your (real) data?</vt:lpstr>
      <vt:lpstr>How do you know your modelling is valid?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regression analysis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Nils K</dc:creator>
  <cp:lastModifiedBy>Nils K</cp:lastModifiedBy>
  <cp:revision>92</cp:revision>
  <dcterms:created xsi:type="dcterms:W3CDTF">2017-11-14T11:46:36Z</dcterms:created>
  <dcterms:modified xsi:type="dcterms:W3CDTF">2017-11-17T12:52:25Z</dcterms:modified>
</cp:coreProperties>
</file>